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0" r:id="rId3"/>
    <p:sldId id="257" r:id="rId4"/>
    <p:sldId id="326" r:id="rId5"/>
    <p:sldId id="327" r:id="rId6"/>
    <p:sldId id="258" r:id="rId7"/>
    <p:sldId id="266" r:id="rId8"/>
    <p:sldId id="325" r:id="rId9"/>
    <p:sldId id="261" r:id="rId10"/>
    <p:sldId id="260" r:id="rId11"/>
    <p:sldId id="262" r:id="rId12"/>
    <p:sldId id="263" r:id="rId13"/>
    <p:sldId id="269" r:id="rId14"/>
    <p:sldId id="270" r:id="rId15"/>
    <p:sldId id="275" r:id="rId16"/>
    <p:sldId id="324" r:id="rId17"/>
    <p:sldId id="315" r:id="rId18"/>
    <p:sldId id="316" r:id="rId19"/>
    <p:sldId id="32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44" autoAdjust="0"/>
    <p:restoredTop sz="94660"/>
  </p:normalViewPr>
  <p:slideViewPr>
    <p:cSldViewPr>
      <p:cViewPr>
        <p:scale>
          <a:sx n="42" d="100"/>
          <a:sy n="42" d="100"/>
        </p:scale>
        <p:origin x="-859" y="-3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12" Type="http://schemas.openxmlformats.org/officeDocument/2006/relationships/image" Target="../media/image4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11" Type="http://schemas.openxmlformats.org/officeDocument/2006/relationships/image" Target="../media/image40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0" name="Picture 6" descr="C:\Documents and Settings\Admin\Рабочий стол\ПРЕЗЕНТАЦИИ403\Korea_CG_Art_design_greeny_sk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428729" y="1714488"/>
            <a:ext cx="61436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332657"/>
            <a:ext cx="51845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j-ea"/>
                <a:cs typeface="+mj-cs"/>
              </a:rPr>
              <a:t>МКОУ  </a:t>
            </a:r>
            <a:r>
              <a:rPr lang="ru-RU" sz="4000" b="1" kern="0" dirty="0" smtClean="0">
                <a:solidFill>
                  <a:srgbClr val="FF0000"/>
                </a:solidFill>
                <a:ea typeface="+mj-ea"/>
                <a:cs typeface="+mj-cs"/>
              </a:rPr>
              <a:t>«</a:t>
            </a:r>
            <a:r>
              <a:rPr lang="ru-RU" sz="4000" b="1" kern="0" dirty="0" err="1" smtClean="0">
                <a:solidFill>
                  <a:srgbClr val="FF0000"/>
                </a:solidFill>
                <a:ea typeface="+mj-ea"/>
                <a:cs typeface="+mj-cs"/>
              </a:rPr>
              <a:t>Карасувская</a:t>
            </a:r>
            <a:r>
              <a:rPr lang="ru-RU" sz="4000" b="1" kern="0" dirty="0" smtClean="0">
                <a:solidFill>
                  <a:srgbClr val="FF0000"/>
                </a:solidFill>
                <a:ea typeface="+mj-ea"/>
                <a:cs typeface="+mj-cs"/>
              </a:rPr>
              <a:t> СОШ»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1" y="3013502"/>
            <a:ext cx="78488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Почему я работаю классным</a:t>
            </a:r>
          </a:p>
          <a:p>
            <a:pPr algn="ctr"/>
            <a:r>
              <a:rPr lang="ru-RU" sz="4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руководителем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Admin\Рабочий стол\ПРЕЗЕНТАЦИИ403\platinumwall.ru_2010102214540077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 rot="19820915">
            <a:off x="188919" y="185841"/>
            <a:ext cx="24642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Воспитывать чувство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ответственности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совершенные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поступки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2248398">
            <a:off x="6853435" y="428275"/>
            <a:ext cx="20995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Формировать навыки коллективного труда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2556870">
            <a:off x="-63863" y="4759092"/>
            <a:ext cx="32742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Воспитывать уважительное, доброе отношение к окружающим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9887719">
            <a:off x="6378306" y="5010610"/>
            <a:ext cx="2690844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Учить любить природу и бережно относиться к ней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28860" y="2000240"/>
            <a:ext cx="442915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запрещать, а направлять;</a:t>
            </a:r>
          </a:p>
          <a:p>
            <a:pPr lvl="0"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управлять, а соуправлять;</a:t>
            </a:r>
          </a:p>
          <a:p>
            <a:pPr lvl="0"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принуждать, а убеждать;</a:t>
            </a:r>
          </a:p>
          <a:p>
            <a:pPr lvl="0"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командовать, а организовывать;</a:t>
            </a:r>
          </a:p>
          <a:p>
            <a:pPr lvl="0"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ограничивать, а предоставлять свободу выбора.</a:t>
            </a: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357422" y="0"/>
            <a:ext cx="4429156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Главные задачи и постулаты моей работы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D:\фарида Бийм\фото\IMG_20181029_142541_BURST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348880"/>
            <a:ext cx="2555776" cy="19168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147" name="Picture 3" descr="D:\фарида Бийм\фото\IMG_20181029_1440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2204864"/>
            <a:ext cx="1869672" cy="24928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148" name="Picture 4" descr="D:\фарида Бийм\фото\IMG_20181029_150451_HH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4581128"/>
            <a:ext cx="1491630" cy="19888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Admin\Рабочий стол\ПРЕЗЕНТАЦИИ403\platinumwall.ru_2010102214540077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928794" y="285728"/>
            <a:ext cx="5243102" cy="1143008"/>
          </a:xfrm>
          <a:prstGeom prst="rect">
            <a:avLst/>
          </a:prstGeom>
          <a:noFill/>
        </p:spPr>
        <p:txBody>
          <a:bodyPr wrap="none" rtlCol="0">
            <a:prstTxWarp prst="textChevro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Заповеди нашего класса</a:t>
            </a:r>
            <a:endParaRPr lang="ru-RU" sz="3600" b="1" dirty="0">
              <a:solidFill>
                <a:srgbClr val="FFFF0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2976" y="2643182"/>
            <a:ext cx="2871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Люби свою школу!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348" y="3286124"/>
            <a:ext cx="3757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Не говори плохо о людях!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4500570"/>
            <a:ext cx="54350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Учись дружить и будь в дружбе верен!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6000768"/>
            <a:ext cx="81987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Умей ставить цель, преодолевать лень и добиваться успеха!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5286388"/>
            <a:ext cx="58501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-Учись быть здоровым и жизнерадостным!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28728" y="1928802"/>
            <a:ext cx="22640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Учись думать!</a:t>
            </a:r>
            <a:endParaRPr lang="ru-RU" sz="2400" dirty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34" y="3857628"/>
            <a:ext cx="4322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Постарайся познать свое «Я»!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D:\фарида Бийм\фото\IMG_20181130_0945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556792"/>
            <a:ext cx="3515883" cy="26369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Admin\Рабочий стол\ПРЕЗЕНТАЦИИ403\platinumwall.ru_2010102214540077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319" y="0"/>
            <a:ext cx="918331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42976" y="0"/>
            <a:ext cx="671517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«Наш классный дом»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928670"/>
            <a:ext cx="521494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Основным «местом жительства» класса является учебный кабинет. В нем происходят главные события классной жизни, специально создаются или стихийно возникают ситуации, которые существенно влияют на становление личности ребенка и формирование коллектива.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14612" y="3929066"/>
            <a:ext cx="64293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Моя задача- создать уютную и комфортную обстановку в учебном кабинете. Создать в классном коллективе духовно -богатую и нравственно-чистую  атмосферу. Я забочусь об установлении и укреплении связей класса с другими учебными коллективами, возрастными отношениями внутри школы и за ее пределами!!!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D:\фарида Бийм\фото\IMG_20190119_1014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836712"/>
            <a:ext cx="3995936" cy="299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5" name="Picture 3" descr="D:\фарида Бийм\фото\IMG_20181027_132140_H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365104"/>
            <a:ext cx="2651787" cy="19888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Documents and Settings\Admin\Рабочий стол\ПРЕЗЕНТАЦИИ403\platinumwall.ru_2010102214540077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2411413" y="0"/>
            <a:ext cx="2160587" cy="2160588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i="1">
                <a:latin typeface="Georgia" pitchFamily="18" charset="0"/>
              </a:rPr>
              <a:t>Беседы</a:t>
            </a:r>
          </a:p>
        </p:txBody>
      </p:sp>
      <p:sp>
        <p:nvSpPr>
          <p:cNvPr id="7" name="Oval 7"/>
          <p:cNvSpPr txBox="1">
            <a:spLocks noChangeArrowheads="1"/>
          </p:cNvSpPr>
          <p:nvPr/>
        </p:nvSpPr>
        <p:spPr>
          <a:xfrm>
            <a:off x="4356100" y="4581525"/>
            <a:ext cx="2160588" cy="2160588"/>
          </a:xfrm>
          <a:prstGeom prst="ellipse">
            <a:avLst/>
          </a:prstGeom>
          <a:solidFill>
            <a:srgbClr val="00FFFF"/>
          </a:solidFill>
          <a:ln>
            <a:solidFill>
              <a:schemeClr val="tx1"/>
            </a:solidFill>
            <a:round/>
          </a:ln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1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1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Игры </a:t>
            </a:r>
            <a:endParaRPr kumimoji="0" lang="ru-RU" sz="1800" b="1" i="1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</p:txBody>
      </p:sp>
      <p:sp>
        <p:nvSpPr>
          <p:cNvPr id="8" name="Oval 8"/>
          <p:cNvSpPr>
            <a:spLocks noChangeArrowheads="1"/>
          </p:cNvSpPr>
          <p:nvPr/>
        </p:nvSpPr>
        <p:spPr bwMode="auto">
          <a:xfrm>
            <a:off x="107950" y="3429000"/>
            <a:ext cx="2160588" cy="2160588"/>
          </a:xfrm>
          <a:prstGeom prst="ellipse">
            <a:avLst/>
          </a:pr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342900" indent="-342900" algn="ctr"/>
            <a:endParaRPr lang="ru-RU" b="1" i="1">
              <a:latin typeface="Georgia" pitchFamily="18" charset="0"/>
            </a:endParaRPr>
          </a:p>
          <a:p>
            <a:pPr marL="342900" indent="-342900" algn="ctr"/>
            <a:r>
              <a:rPr lang="ru-RU" b="1" i="1">
                <a:latin typeface="Georgia" pitchFamily="18" charset="0"/>
              </a:rPr>
              <a:t>Мозговой</a:t>
            </a:r>
          </a:p>
          <a:p>
            <a:pPr marL="342900" indent="-342900" algn="ctr"/>
            <a:r>
              <a:rPr lang="ru-RU" b="1" i="1">
                <a:latin typeface="Georgia" pitchFamily="18" charset="0"/>
              </a:rPr>
              <a:t>штурм</a:t>
            </a:r>
          </a:p>
        </p:txBody>
      </p:sp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2051050" y="4508500"/>
            <a:ext cx="2232025" cy="2160588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342900" indent="-342900" algn="ctr"/>
            <a:endParaRPr lang="ru-RU" b="1" i="1">
              <a:latin typeface="Georgia" pitchFamily="18" charset="0"/>
            </a:endParaRPr>
          </a:p>
          <a:p>
            <a:pPr marL="342900" indent="-342900" algn="ctr"/>
            <a:endParaRPr lang="ru-RU" b="1" i="1">
              <a:latin typeface="Georgia" pitchFamily="18" charset="0"/>
            </a:endParaRPr>
          </a:p>
          <a:p>
            <a:pPr marL="342900" indent="-342900" algn="ctr"/>
            <a:r>
              <a:rPr lang="ru-RU" b="1" i="1">
                <a:latin typeface="Georgia" pitchFamily="18" charset="0"/>
              </a:rPr>
              <a:t>Праздники </a:t>
            </a:r>
          </a:p>
        </p:txBody>
      </p:sp>
      <p:sp>
        <p:nvSpPr>
          <p:cNvPr id="10" name="Oval 10"/>
          <p:cNvSpPr>
            <a:spLocks noChangeArrowheads="1"/>
          </p:cNvSpPr>
          <p:nvPr/>
        </p:nvSpPr>
        <p:spPr bwMode="auto">
          <a:xfrm>
            <a:off x="6516688" y="1557338"/>
            <a:ext cx="2374900" cy="2160587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342900" indent="-342900" algn="ctr"/>
            <a:endParaRPr lang="ru-RU" b="1" dirty="0">
              <a:latin typeface="Georgia" pitchFamily="18" charset="0"/>
            </a:endParaRPr>
          </a:p>
          <a:p>
            <a:pPr marL="342900" indent="-342900" algn="ctr"/>
            <a:endParaRPr lang="ru-RU" b="1" i="1" dirty="0">
              <a:latin typeface="Georgia" pitchFamily="18" charset="0"/>
            </a:endParaRPr>
          </a:p>
          <a:p>
            <a:pPr marL="342900" indent="-342900" algn="ctr"/>
            <a:r>
              <a:rPr lang="ru-RU" b="1" i="1" dirty="0">
                <a:latin typeface="Georgia" pitchFamily="18" charset="0"/>
              </a:rPr>
              <a:t>Олимпиады </a:t>
            </a:r>
          </a:p>
        </p:txBody>
      </p:sp>
      <p:sp>
        <p:nvSpPr>
          <p:cNvPr id="11" name="Oval 11"/>
          <p:cNvSpPr>
            <a:spLocks noChangeArrowheads="1"/>
          </p:cNvSpPr>
          <p:nvPr/>
        </p:nvSpPr>
        <p:spPr bwMode="auto">
          <a:xfrm>
            <a:off x="4643438" y="188913"/>
            <a:ext cx="2160587" cy="2160587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342900" indent="-342900" algn="ctr"/>
            <a:endParaRPr lang="ru-RU" b="1" i="1" dirty="0">
              <a:latin typeface="Georgia" pitchFamily="18" charset="0"/>
            </a:endParaRPr>
          </a:p>
          <a:p>
            <a:pPr marL="342900" indent="-342900" algn="ctr"/>
            <a:endParaRPr lang="ru-RU" b="1" i="1" dirty="0">
              <a:latin typeface="Georgia" pitchFamily="18" charset="0"/>
            </a:endParaRPr>
          </a:p>
          <a:p>
            <a:pPr marL="342900" indent="-342900" algn="ctr"/>
            <a:r>
              <a:rPr lang="ru-RU" b="1" i="1" dirty="0" smtClean="0">
                <a:latin typeface="Georgia" pitchFamily="18" charset="0"/>
              </a:rPr>
              <a:t>КВН</a:t>
            </a:r>
            <a:endParaRPr lang="ru-RU" b="1" i="1" dirty="0">
              <a:latin typeface="Georgia" pitchFamily="18" charset="0"/>
            </a:endParaRPr>
          </a:p>
        </p:txBody>
      </p:sp>
      <p:sp>
        <p:nvSpPr>
          <p:cNvPr id="12" name="Oval 12"/>
          <p:cNvSpPr>
            <a:spLocks noChangeArrowheads="1"/>
          </p:cNvSpPr>
          <p:nvPr/>
        </p:nvSpPr>
        <p:spPr bwMode="auto">
          <a:xfrm>
            <a:off x="6516688" y="3789363"/>
            <a:ext cx="2627312" cy="21605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342900" indent="-342900" algn="ctr"/>
            <a:endParaRPr lang="ru-RU" b="1">
              <a:latin typeface="Comic Sans MS" pitchFamily="66" charset="0"/>
            </a:endParaRPr>
          </a:p>
          <a:p>
            <a:pPr marL="342900" indent="-342900" algn="ctr"/>
            <a:r>
              <a:rPr lang="ru-RU" sz="2000" b="1" i="1">
                <a:latin typeface="Times New Roman" pitchFamily="18" charset="0"/>
              </a:rPr>
              <a:t>Проектная</a:t>
            </a:r>
          </a:p>
          <a:p>
            <a:pPr marL="342900" indent="-342900" algn="ctr"/>
            <a:r>
              <a:rPr lang="ru-RU" sz="2000" b="1" i="1">
                <a:latin typeface="Times New Roman" pitchFamily="18" charset="0"/>
              </a:rPr>
              <a:t>деятельность</a:t>
            </a:r>
          </a:p>
        </p:txBody>
      </p:sp>
      <p:sp>
        <p:nvSpPr>
          <p:cNvPr id="13" name="AutoShape 13"/>
          <p:cNvSpPr>
            <a:spLocks noChangeArrowheads="1"/>
          </p:cNvSpPr>
          <p:nvPr/>
        </p:nvSpPr>
        <p:spPr bwMode="auto">
          <a:xfrm>
            <a:off x="2051050" y="2420938"/>
            <a:ext cx="4895850" cy="2160587"/>
          </a:xfrm>
          <a:prstGeom prst="star8">
            <a:avLst>
              <a:gd name="adj" fmla="val 3825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i="1">
                <a:solidFill>
                  <a:srgbClr val="0000CC"/>
                </a:solidFill>
                <a:latin typeface="Bodoni MT Black" pitchFamily="18" charset="0"/>
              </a:rPr>
              <a:t>Формы и способы</a:t>
            </a:r>
          </a:p>
          <a:p>
            <a:pPr algn="ctr"/>
            <a:r>
              <a:rPr lang="ru-RU" sz="2400" b="1" i="1">
                <a:solidFill>
                  <a:srgbClr val="0000CC"/>
                </a:solidFill>
                <a:latin typeface="Bodoni MT Black" pitchFamily="18" charset="0"/>
              </a:rPr>
              <a:t>воспитательной</a:t>
            </a:r>
          </a:p>
          <a:p>
            <a:pPr algn="ctr"/>
            <a:r>
              <a:rPr lang="ru-RU" sz="2400" b="1" i="1">
                <a:solidFill>
                  <a:srgbClr val="0000CC"/>
                </a:solidFill>
                <a:latin typeface="Bodoni MT Black" pitchFamily="18" charset="0"/>
              </a:rPr>
              <a:t>работы, </a:t>
            </a:r>
          </a:p>
          <a:p>
            <a:pPr algn="ctr"/>
            <a:r>
              <a:rPr lang="ru-RU" sz="2400" b="1" i="1">
                <a:solidFill>
                  <a:srgbClr val="0000CC"/>
                </a:solidFill>
                <a:latin typeface="Bodoni MT Black" pitchFamily="18" charset="0"/>
              </a:rPr>
              <a:t>используемые в классе</a:t>
            </a:r>
          </a:p>
        </p:txBody>
      </p:sp>
      <p:sp>
        <p:nvSpPr>
          <p:cNvPr id="14" name="Oval 15"/>
          <p:cNvSpPr>
            <a:spLocks noChangeArrowheads="1"/>
          </p:cNvSpPr>
          <p:nvPr/>
        </p:nvSpPr>
        <p:spPr bwMode="auto">
          <a:xfrm>
            <a:off x="323850" y="1052513"/>
            <a:ext cx="2160588" cy="2160587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342900" indent="-342900" algn="ctr"/>
            <a:endParaRPr lang="ru-RU" b="1" dirty="0">
              <a:latin typeface="Comic Sans MS" pitchFamily="66" charset="0"/>
            </a:endParaRPr>
          </a:p>
          <a:p>
            <a:pPr marL="342900" indent="-342900" algn="ctr"/>
            <a:r>
              <a:rPr lang="ru-RU" b="1" i="1" dirty="0">
                <a:latin typeface="Georgia" pitchFamily="18" charset="0"/>
              </a:rPr>
              <a:t>Классные</a:t>
            </a:r>
          </a:p>
          <a:p>
            <a:pPr marL="342900" indent="-342900" algn="ctr"/>
            <a:r>
              <a:rPr lang="ru-RU" b="1" i="1" dirty="0">
                <a:latin typeface="Georgia" pitchFamily="18" charset="0"/>
              </a:rPr>
              <a:t>часы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Documents and Settings\Admin\Рабочий стол\ПРЕЗЕНТАЦИИ403\platinumwall.ru_2010102214540077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2700338" y="1773238"/>
            <a:ext cx="3887787" cy="3095625"/>
          </a:xfrm>
          <a:custGeom>
            <a:avLst/>
            <a:gdLst>
              <a:gd name="G0" fmla="+- 5400 0 0"/>
              <a:gd name="G1" fmla="+- 8100 0 0"/>
              <a:gd name="G2" fmla="+- 2700 0 0"/>
              <a:gd name="G3" fmla="+- 9450 0 0"/>
              <a:gd name="G4" fmla="+- 21600 0 8100"/>
              <a:gd name="G5" fmla="+- 21600 0 9450"/>
              <a:gd name="G6" fmla="+- 5400 21600 0"/>
              <a:gd name="G7" fmla="*/ G6 1 2"/>
              <a:gd name="G8" fmla="+- 21600 0 5400"/>
              <a:gd name="G9" fmla="+- 21600 0 2700"/>
              <a:gd name="T0" fmla="*/ G0 w 21600"/>
              <a:gd name="T1" fmla="*/ G0 h 21600"/>
              <a:gd name="T2" fmla="*/ G8 w 21600"/>
              <a:gd name="T3" fmla="*/ G8 h 21600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T0" t="T1" r="T2" b="T3"/>
            <a:pathLst>
              <a:path w="21600" h="21600">
                <a:moveTo>
                  <a:pt x="5400" y="5400"/>
                </a:moveTo>
                <a:lnTo>
                  <a:pt x="9450" y="5400"/>
                </a:lnTo>
                <a:lnTo>
                  <a:pt x="9450" y="2700"/>
                </a:lnTo>
                <a:lnTo>
                  <a:pt x="8100" y="2700"/>
                </a:lnTo>
                <a:lnTo>
                  <a:pt x="10800" y="0"/>
                </a:lnTo>
                <a:lnTo>
                  <a:pt x="13500" y="2700"/>
                </a:lnTo>
                <a:lnTo>
                  <a:pt x="12150" y="2700"/>
                </a:lnTo>
                <a:lnTo>
                  <a:pt x="12150" y="5400"/>
                </a:lnTo>
                <a:lnTo>
                  <a:pt x="16200" y="5400"/>
                </a:lnTo>
                <a:lnTo>
                  <a:pt x="16200" y="9450"/>
                </a:lnTo>
                <a:lnTo>
                  <a:pt x="18900" y="9450"/>
                </a:lnTo>
                <a:lnTo>
                  <a:pt x="18900" y="8100"/>
                </a:lnTo>
                <a:lnTo>
                  <a:pt x="21600" y="10800"/>
                </a:lnTo>
                <a:lnTo>
                  <a:pt x="18900" y="13500"/>
                </a:lnTo>
                <a:lnTo>
                  <a:pt x="18900" y="12150"/>
                </a:lnTo>
                <a:lnTo>
                  <a:pt x="16200" y="12150"/>
                </a:lnTo>
                <a:lnTo>
                  <a:pt x="16200" y="16200"/>
                </a:lnTo>
                <a:lnTo>
                  <a:pt x="12150" y="16200"/>
                </a:lnTo>
                <a:lnTo>
                  <a:pt x="12150" y="18900"/>
                </a:lnTo>
                <a:lnTo>
                  <a:pt x="13500" y="18900"/>
                </a:lnTo>
                <a:lnTo>
                  <a:pt x="10800" y="21600"/>
                </a:lnTo>
                <a:lnTo>
                  <a:pt x="8100" y="18900"/>
                </a:lnTo>
                <a:lnTo>
                  <a:pt x="9450" y="18900"/>
                </a:lnTo>
                <a:lnTo>
                  <a:pt x="9450" y="16200"/>
                </a:lnTo>
                <a:lnTo>
                  <a:pt x="5400" y="16200"/>
                </a:lnTo>
                <a:lnTo>
                  <a:pt x="5400" y="12150"/>
                </a:lnTo>
                <a:lnTo>
                  <a:pt x="2700" y="12150"/>
                </a:lnTo>
                <a:lnTo>
                  <a:pt x="2700" y="13500"/>
                </a:lnTo>
                <a:lnTo>
                  <a:pt x="0" y="10800"/>
                </a:lnTo>
                <a:lnTo>
                  <a:pt x="2700" y="8100"/>
                </a:lnTo>
                <a:lnTo>
                  <a:pt x="2700" y="9450"/>
                </a:lnTo>
                <a:lnTo>
                  <a:pt x="5400" y="9450"/>
                </a:lnTo>
                <a:close/>
              </a:path>
            </a:pathLst>
          </a:cu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i="1">
                <a:solidFill>
                  <a:srgbClr val="0000CC"/>
                </a:solidFill>
                <a:latin typeface="Times New Roman" pitchFamily="18" charset="0"/>
              </a:rPr>
              <a:t>Участники</a:t>
            </a:r>
          </a:p>
          <a:p>
            <a:pPr algn="ctr"/>
            <a:r>
              <a:rPr lang="ru-RU" sz="2400" b="1" i="1">
                <a:solidFill>
                  <a:srgbClr val="0000CC"/>
                </a:solidFill>
                <a:latin typeface="Times New Roman" pitchFamily="18" charset="0"/>
              </a:rPr>
              <a:t>воспитательного</a:t>
            </a:r>
          </a:p>
          <a:p>
            <a:pPr algn="ctr"/>
            <a:r>
              <a:rPr lang="ru-RU" sz="2400" b="1" i="1">
                <a:solidFill>
                  <a:srgbClr val="0000CC"/>
                </a:solidFill>
                <a:latin typeface="Times New Roman" pitchFamily="18" charset="0"/>
              </a:rPr>
              <a:t>процесса</a:t>
            </a:r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auto">
          <a:xfrm>
            <a:off x="3419475" y="5084763"/>
            <a:ext cx="2519363" cy="1296987"/>
          </a:xfrm>
          <a:prstGeom prst="smileyFace">
            <a:avLst>
              <a:gd name="adj" fmla="val 4653"/>
            </a:avLst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>
                <a:latin typeface="Garamond" pitchFamily="18" charset="0"/>
              </a:rPr>
              <a:t>Учителя </a:t>
            </a: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3348038" y="260350"/>
            <a:ext cx="2519362" cy="1296988"/>
          </a:xfrm>
          <a:prstGeom prst="smileyFace">
            <a:avLst>
              <a:gd name="adj" fmla="val 4653"/>
            </a:avLst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>
                <a:latin typeface="Garamond" pitchFamily="18" charset="0"/>
              </a:rPr>
              <a:t>Классный</a:t>
            </a:r>
          </a:p>
          <a:p>
            <a:pPr algn="ctr"/>
            <a:r>
              <a:rPr lang="ru-RU" sz="2400" b="1">
                <a:latin typeface="Garamond" pitchFamily="18" charset="0"/>
              </a:rPr>
              <a:t>руководитель</a:t>
            </a:r>
          </a:p>
        </p:txBody>
      </p:sp>
      <p:sp>
        <p:nvSpPr>
          <p:cNvPr id="8" name="AutoShape 9"/>
          <p:cNvSpPr>
            <a:spLocks noChangeArrowheads="1"/>
          </p:cNvSpPr>
          <p:nvPr/>
        </p:nvSpPr>
        <p:spPr bwMode="auto">
          <a:xfrm>
            <a:off x="250825" y="2276475"/>
            <a:ext cx="2519363" cy="1296988"/>
          </a:xfrm>
          <a:prstGeom prst="smileyFace">
            <a:avLst>
              <a:gd name="adj" fmla="val 4653"/>
            </a:avLst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>
                <a:latin typeface="Garamond" pitchFamily="18" charset="0"/>
              </a:rPr>
              <a:t>Учащиеся </a:t>
            </a:r>
          </a:p>
        </p:txBody>
      </p:sp>
      <p:sp>
        <p:nvSpPr>
          <p:cNvPr id="9" name="AutoShape 10"/>
          <p:cNvSpPr>
            <a:spLocks noChangeArrowheads="1"/>
          </p:cNvSpPr>
          <p:nvPr/>
        </p:nvSpPr>
        <p:spPr bwMode="auto">
          <a:xfrm>
            <a:off x="6624638" y="2349500"/>
            <a:ext cx="2519362" cy="1296988"/>
          </a:xfrm>
          <a:prstGeom prst="smileyFace">
            <a:avLst>
              <a:gd name="adj" fmla="val 4653"/>
            </a:avLst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>
                <a:latin typeface="Garamond" pitchFamily="18" charset="0"/>
              </a:rPr>
              <a:t>Родители </a:t>
            </a:r>
          </a:p>
        </p:txBody>
      </p:sp>
      <p:pic>
        <p:nvPicPr>
          <p:cNvPr id="10" name="Picture 13" descr="a2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2800" y="381000"/>
            <a:ext cx="1238250" cy="1238250"/>
          </a:xfrm>
          <a:prstGeom prst="rect">
            <a:avLst/>
          </a:prstGeom>
          <a:noFill/>
        </p:spPr>
      </p:pic>
      <p:pic>
        <p:nvPicPr>
          <p:cNvPr id="11" name="Picture 14" descr="a2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4797425"/>
            <a:ext cx="1238250" cy="1238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Documents and Settings\Admin\Рабочий стол\ПРЕЗЕНТАЦИИ403\platinumwall.ru_2010102214540077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29784" cy="6858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28596" y="714356"/>
            <a:ext cx="87154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Участие в конкурсах</a:t>
            </a:r>
            <a:endParaRPr lang="ru-RU" sz="4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Пользователь\Desktop\Новая папка\IMG-20190113-WA0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060848"/>
            <a:ext cx="1907704" cy="143077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219" name="Picture 3" descr="C:\Users\Пользователь\Desktop\Новая папка\IMG-20190121-WA0012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1628800"/>
            <a:ext cx="3563888" cy="17819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9220" name="Picture 4" descr="C:\Users\Пользователь\Desktop\Новая папка\IMG_20181009_151703_HH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3573016"/>
            <a:ext cx="1923678" cy="25649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221" name="Picture 5" descr="C:\Users\Пользователь\Desktop\Новая папка\IMG_20181018_152214_BURST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20272" y="4941168"/>
            <a:ext cx="2123728" cy="1592796"/>
          </a:xfrm>
          <a:prstGeom prst="rect">
            <a:avLst/>
          </a:prstGeom>
          <a:noFill/>
        </p:spPr>
      </p:pic>
      <p:pic>
        <p:nvPicPr>
          <p:cNvPr id="9222" name="Picture 6" descr="C:\Users\Пользователь\Desktop\Новая папка\IMG_20181022_073747_BURST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0" y="4365104"/>
            <a:ext cx="2459765" cy="184482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9223" name="Picture 7" descr="C:\Users\Пользователь\Desktop\Новая папка\IMG_20181029_142551 (1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64288" y="476672"/>
            <a:ext cx="1979712" cy="1484784"/>
          </a:xfrm>
          <a:prstGeom prst="rect">
            <a:avLst/>
          </a:prstGeom>
          <a:noFill/>
        </p:spPr>
      </p:pic>
      <p:pic>
        <p:nvPicPr>
          <p:cNvPr id="9224" name="Picture 8" descr="C:\Users\Пользователь\Desktop\Новая папка\IMG_20181029_14415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V="1">
            <a:off x="395536" y="404664"/>
            <a:ext cx="1008112" cy="13441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5" name="Picture 9" descr="C:\Users\Пользователь\Desktop\Новая папка\IMG_20190114_111444_BURST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44208" y="2636912"/>
            <a:ext cx="2171733" cy="1628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226" name="Picture 10" descr="C:\Users\Пользователь\Desktop\Новая папка\IMG_20190119_101656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788024" y="5427222"/>
            <a:ext cx="1907704" cy="1430778"/>
          </a:xfrm>
          <a:prstGeom prst="rect">
            <a:avLst/>
          </a:prstGeom>
          <a:noFill/>
        </p:spPr>
      </p:pic>
      <p:pic>
        <p:nvPicPr>
          <p:cNvPr id="9227" name="Picture 11" descr="C:\Users\Пользователь\Desktop\Новая папка\IMG-20190125-WA0012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572000" y="3933056"/>
            <a:ext cx="1789205" cy="134190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Documents and Settings\Admin\Рабочий стол\ПРЕЗЕНТАЦИИ403\platinumwall.ru_2010102214540077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86908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85984" y="0"/>
            <a:ext cx="4357718" cy="1908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 думаете,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«классным»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быть легко?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спать от мыслей долгими ночами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вслушиваться в шум учеников,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спорить с тем, кто не доволен мелочами. </a:t>
            </a:r>
          </a:p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14282" y="1928802"/>
            <a:ext cx="44291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Прожить сто жизней, добрых и плохих,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Чужой бедой болеть однажды.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Да, может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«классным»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быть легко,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КЛАССНЫМ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ведь становится не каждый.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44208" y="1772816"/>
            <a:ext cx="29724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 никогда ни от кого не жду поблажек,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долю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«классного»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я с честью донесу.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Должна возиться с кипами бумажек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Порой ночами во втором часу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28860" y="5534561"/>
            <a:ext cx="471731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 снова «классный» делом перегружен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Но так ему не выжить одному.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Ведь сам себе зачем он будет нужен.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Когда не нужен он ученику?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Пользователь\Desktop\Новая папка\IMG_20180922_095950_BURST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628800"/>
            <a:ext cx="1923678" cy="25649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3" name="Picture 3" descr="C:\Users\Пользователь\Desktop\Новая папка\IMG_20181029_150451_H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933056"/>
            <a:ext cx="2208245" cy="16561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44" name="Picture 4" descr="C:\Users\Пользователь\Desktop\Новая папка\IMG_20180925_103204_BURST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404664"/>
            <a:ext cx="1883701" cy="14127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5" name="Picture 5" descr="C:\Users\Пользователь\Desktop\Новая папка\IMG_20181203_10074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6296" y="5013176"/>
            <a:ext cx="1920213" cy="144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Documents and Settings\Admin\Рабочий стол\ПРЕЗЕНТАЦИИ403\platinumwall.ru_2010102214540077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86908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0"/>
            <a:ext cx="928690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Я смотрю в глаза своих учеников, они такие разные: веселые и грустные, пытливые и задумчивые, озорные и серьезные, но в каждом взгляде – надежда, что я пойму, полюблю, помогу. И я счастлива, что я для них что-то значу, что меня любят и уважают, что я им нужна. А это и есть обыкновенное учительское счастье!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Пользователь\Desktop\Новая папка\IMG_20181228_1146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3501008"/>
            <a:ext cx="2283718" cy="30449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Documents and Settings\Admin\Рабочий стол\ПРЕЗЕНТАЦИИ403\platinumwall.ru_2010102214540077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86908" cy="6858000"/>
          </a:xfrm>
          <a:prstGeom prst="rect">
            <a:avLst/>
          </a:prstGeom>
          <a:noFill/>
        </p:spPr>
      </p:pic>
      <p:pic>
        <p:nvPicPr>
          <p:cNvPr id="29698" name="Picture 2" descr="C:\Documents and Settings\Admin\Рабочий стол\ПРЕЗЕНТАЦИИ403\Korea_CG_Art_design_greeny_sk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358346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42910" y="2214554"/>
            <a:ext cx="77318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Классное руководство – это не должность, а образ жизни, состояние души.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Documents and Settings\Admin\Рабочий стол\ПРЕЗЕНТАЦИИ403\platinumwall.ru_2010102214540077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86908" cy="6858000"/>
          </a:xfrm>
          <a:prstGeom prst="rect">
            <a:avLst/>
          </a:prstGeom>
          <a:noFill/>
        </p:spPr>
      </p:pic>
      <p:pic>
        <p:nvPicPr>
          <p:cNvPr id="29698" name="Picture 2" descr="C:\Documents and Settings\Admin\Рабочий стол\ПРЕЗЕНТАЦИИ403\Korea_CG_Art_design_greeny_sk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358346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42910" y="2214554"/>
            <a:ext cx="773186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0" name="Picture 6" descr="C:\Documents and Settings\Admin\Рабочий стол\ПРЕЗЕНТАЦИИ403\Korea_CG_Art_design_greeny_sk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428729" y="1714488"/>
            <a:ext cx="614366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Классный руководитель 3 класса</a:t>
            </a:r>
          </a:p>
          <a:p>
            <a:pPr algn="ctr"/>
            <a:r>
              <a:rPr lang="ru-RU" sz="48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Зарманбетова</a:t>
            </a:r>
            <a:r>
              <a:rPr lang="ru-RU" sz="4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Фарида</a:t>
            </a:r>
            <a:r>
              <a:rPr lang="ru-RU" sz="4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Беймуханбетовна</a:t>
            </a:r>
            <a:endParaRPr lang="ru-RU" sz="4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853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8148" y="214290"/>
            <a:ext cx="828652" cy="12033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572140"/>
            <a:ext cx="2000232" cy="554023"/>
          </a:xfrm>
        </p:spPr>
        <p:txBody>
          <a:bodyPr>
            <a:normAutofit lnSpcReduction="10000"/>
          </a:bodyPr>
          <a:lstStyle/>
          <a:p>
            <a:endParaRPr lang="ru-RU" dirty="0"/>
          </a:p>
        </p:txBody>
      </p:sp>
      <p:pic>
        <p:nvPicPr>
          <p:cNvPr id="2050" name="Picture 2" descr="C:\Documents and Settings\Admin\Рабочий стол\ПРЕЗЕНТАЦИИ403\platinumwall.ru_2010102214540077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2521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0043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827584" y="548680"/>
            <a:ext cx="7526984" cy="785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35488" y="5445224"/>
            <a:ext cx="4608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332656"/>
            <a:ext cx="8748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</a:rPr>
              <a:t>Дорога  та, которую я выбрала сама, </a:t>
            </a:r>
            <a:b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</a:rPr>
              <a:t>Так тесно с детскою тропою сплетена.</a:t>
            </a:r>
            <a:endParaRPr lang="ru-RU" sz="3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83569" y="5445224"/>
            <a:ext cx="53285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</a:rPr>
              <a:t>Порою и не знаешь до конца, </a:t>
            </a:r>
          </a:p>
          <a:p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</a:rPr>
              <a:t>Где детская судьба, а где моя! </a:t>
            </a:r>
            <a:endParaRPr lang="ru-RU" sz="3200" dirty="0"/>
          </a:p>
        </p:txBody>
      </p:sp>
      <p:pic>
        <p:nvPicPr>
          <p:cNvPr id="1026" name="Picture 2" descr="D:\фарида Бийм\фото\IMG_20190114_111549_HH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772816"/>
            <a:ext cx="2499742" cy="33329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27" name="Picture 3" descr="D:\фарида Бийм\фото\IMG_20190119_1014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15542" y="1916832"/>
            <a:ext cx="4128458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8148" y="214290"/>
            <a:ext cx="828652" cy="12033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572140"/>
            <a:ext cx="2000232" cy="554023"/>
          </a:xfrm>
        </p:spPr>
        <p:txBody>
          <a:bodyPr>
            <a:normAutofit lnSpcReduction="10000"/>
          </a:bodyPr>
          <a:lstStyle/>
          <a:p>
            <a:endParaRPr lang="ru-RU" dirty="0"/>
          </a:p>
        </p:txBody>
      </p:sp>
      <p:pic>
        <p:nvPicPr>
          <p:cNvPr id="2050" name="Picture 2" descr="C:\Documents and Settings\Admin\Рабочий стол\ПРЕЗЕНТАЦИИ403\platinumwall.ru_2010102214540077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2521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0043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827584" y="548680"/>
            <a:ext cx="7526984" cy="785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88024" y="1556792"/>
            <a:ext cx="460851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Сердце</a:t>
            </a:r>
          </a:p>
          <a:p>
            <a:pPr algn="ctr"/>
            <a:endParaRPr lang="ru-RU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отдаю </a:t>
            </a:r>
          </a:p>
          <a:p>
            <a:pPr algn="ctr"/>
            <a:endParaRPr lang="ru-RU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детям…</a:t>
            </a:r>
            <a:endParaRPr lang="ru-RU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332656"/>
            <a:ext cx="8748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/>
          </a:p>
        </p:txBody>
      </p:sp>
      <p:pic>
        <p:nvPicPr>
          <p:cNvPr id="4" name="Picture 2" descr="D:\фарида Бийм\фото\IMG_20180922_1012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124744"/>
            <a:ext cx="3507854" cy="46771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8148" y="214290"/>
            <a:ext cx="828652" cy="12033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572140"/>
            <a:ext cx="2000232" cy="554023"/>
          </a:xfrm>
        </p:spPr>
        <p:txBody>
          <a:bodyPr>
            <a:normAutofit lnSpcReduction="10000"/>
          </a:bodyPr>
          <a:lstStyle/>
          <a:p>
            <a:endParaRPr lang="ru-RU" dirty="0"/>
          </a:p>
        </p:txBody>
      </p:sp>
      <p:pic>
        <p:nvPicPr>
          <p:cNvPr id="2050" name="Picture 2" descr="C:\Documents and Settings\Admin\Рабочий стол\ПРЕЗЕНТАЦИИ403\platinumwall.ru_2010102214540077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2521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0043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827584" y="548680"/>
            <a:ext cx="7526984" cy="785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4293096"/>
            <a:ext cx="907300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каждый новый учебный год – для меня новая жизнь, потому что я классный руководитель.</a:t>
            </a:r>
          </a:p>
          <a:p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 это прекрасно! Профессия предоставляет мне возможность ещё раз пройти по пути взросления вместе с ребятами.</a:t>
            </a:r>
            <a:endParaRPr lang="ru-RU" sz="4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332656"/>
            <a:ext cx="8748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/>
          </a:p>
        </p:txBody>
      </p:sp>
      <p:pic>
        <p:nvPicPr>
          <p:cNvPr id="3074" name="Picture 2" descr="D:\фарида Бийм\фото\IMG_20180925_103204_BURST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5088565" cy="38164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D:\фарида Бийм\фото\IMG_20180925_1408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692696"/>
            <a:ext cx="5052053" cy="378904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Documents and Settings\Admin\Рабочий стол\ПРЕЗЕНТАЦИИ403\platinumwall.ru_20101022145400778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928794" y="214290"/>
            <a:ext cx="521497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Мои педагогические принципы: 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Ребенок уникален. Прими его таким, каков он есть, со всеми его чувствами и эмоциями.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Создавай ситуацию успеха! Улыбайся! Улыбкой ничего нельзя испортить, а вот исправить можно.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Ребенок – это человек растущий. А я выросший. Два человека способны понять друг друга.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вынуждай ребенка чувствовать неравенство. Общайся с ним «глаза в глаза»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Протяни руку помощи! Не бывает плохих детей, бывают дети, нуждающиеся в помощи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Admin\Рабочий стол\ПРЕЗЕНТАЦИИ403\platinumwall.ru_2010102214540077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00034" y="332656"/>
            <a:ext cx="407196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 вот мой 3  класс:</a:t>
            </a:r>
          </a:p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веселый и шумный;</a:t>
            </a:r>
          </a:p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задорный, спортивный;</a:t>
            </a:r>
          </a:p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мобильный и умный;</a:t>
            </a:r>
          </a:p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весьма </a:t>
            </a:r>
            <a:r>
              <a:rPr lang="ru-RU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креативный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иногда  побеждающий;</a:t>
            </a:r>
          </a:p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призы получающий.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D:\фарида Бийм\фото\IMG_20181027_111154_BURST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79979" y="332656"/>
            <a:ext cx="4764021" cy="3573016"/>
          </a:xfrm>
          <a:prstGeom prst="rect">
            <a:avLst/>
          </a:prstGeom>
          <a:noFill/>
        </p:spPr>
      </p:pic>
      <p:pic>
        <p:nvPicPr>
          <p:cNvPr id="4099" name="Picture 3" descr="D:\фарида Бийм\фото\IMG_20181027_1114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4005064"/>
            <a:ext cx="3456384" cy="2592288"/>
          </a:xfrm>
          <a:prstGeom prst="rect">
            <a:avLst/>
          </a:prstGeom>
          <a:noFill/>
        </p:spPr>
      </p:pic>
      <p:pic>
        <p:nvPicPr>
          <p:cNvPr id="4100" name="Picture 4" descr="D:\фарида Бийм\фото\IMG_20181203_1007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4005064"/>
            <a:ext cx="3419872" cy="25649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Documents and Settings\Admin\Рабочий стол\ПРЕЗЕНТАЦИИ403\platinumwall.ru_2010102214540077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9065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23727" y="214290"/>
            <a:ext cx="47525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</a:rPr>
              <a:t>Визитка</a:t>
            </a:r>
            <a:endParaRPr lang="ru-RU" sz="3600" dirty="0"/>
          </a:p>
        </p:txBody>
      </p:sp>
      <p:sp>
        <p:nvSpPr>
          <p:cNvPr id="53250" name="AutoShape 2"/>
          <p:cNvSpPr>
            <a:spLocks noChangeArrowheads="1"/>
          </p:cNvSpPr>
          <p:nvPr/>
        </p:nvSpPr>
        <p:spPr bwMode="auto">
          <a:xfrm>
            <a:off x="6084168" y="4149080"/>
            <a:ext cx="2664296" cy="1512169"/>
          </a:xfrm>
          <a:prstGeom prst="cloudCallout">
            <a:avLst>
              <a:gd name="adj1" fmla="val -4056"/>
              <a:gd name="adj2" fmla="val 3264"/>
            </a:avLst>
          </a:prstGeom>
          <a:solidFill>
            <a:schemeClr val="accent1"/>
          </a:solidFill>
          <a:ln w="9525">
            <a:solidFill>
              <a:schemeClr val="tx2">
                <a:lumMod val="50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1" name="AutoShape 3"/>
          <p:cNvSpPr>
            <a:spLocks noChangeArrowheads="1"/>
          </p:cNvSpPr>
          <p:nvPr/>
        </p:nvSpPr>
        <p:spPr bwMode="auto">
          <a:xfrm>
            <a:off x="323528" y="5805264"/>
            <a:ext cx="2483768" cy="1268760"/>
          </a:xfrm>
          <a:prstGeom prst="cloudCallout">
            <a:avLst>
              <a:gd name="adj1" fmla="val -4056"/>
              <a:gd name="adj2" fmla="val 3264"/>
            </a:avLst>
          </a:prstGeom>
          <a:solidFill>
            <a:schemeClr val="accent1"/>
          </a:solidFill>
          <a:ln w="9525">
            <a:solidFill>
              <a:schemeClr val="tx2">
                <a:lumMod val="50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2" name="AutoShape 4"/>
          <p:cNvSpPr>
            <a:spLocks noChangeArrowheads="1"/>
          </p:cNvSpPr>
          <p:nvPr/>
        </p:nvSpPr>
        <p:spPr bwMode="auto">
          <a:xfrm>
            <a:off x="6156176" y="5661248"/>
            <a:ext cx="2592288" cy="1492722"/>
          </a:xfrm>
          <a:prstGeom prst="cloudCallout">
            <a:avLst>
              <a:gd name="adj1" fmla="val -4056"/>
              <a:gd name="adj2" fmla="val 3264"/>
            </a:avLst>
          </a:prstGeom>
          <a:solidFill>
            <a:schemeClr val="accent1"/>
          </a:solidFill>
          <a:ln w="9525">
            <a:solidFill>
              <a:schemeClr val="tx2">
                <a:lumMod val="50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3" name="AutoShape 5"/>
          <p:cNvSpPr>
            <a:spLocks noChangeArrowheads="1"/>
          </p:cNvSpPr>
          <p:nvPr/>
        </p:nvSpPr>
        <p:spPr bwMode="auto">
          <a:xfrm>
            <a:off x="3275856" y="5013176"/>
            <a:ext cx="2304256" cy="1492722"/>
          </a:xfrm>
          <a:prstGeom prst="cloudCallout">
            <a:avLst>
              <a:gd name="adj1" fmla="val -4056"/>
              <a:gd name="adj2" fmla="val 3264"/>
            </a:avLst>
          </a:prstGeom>
          <a:solidFill>
            <a:schemeClr val="accent1"/>
          </a:solidFill>
          <a:ln w="9525">
            <a:solidFill>
              <a:schemeClr val="tx2">
                <a:lumMod val="50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4" name="AutoShape 6"/>
          <p:cNvSpPr>
            <a:spLocks noChangeArrowheads="1"/>
          </p:cNvSpPr>
          <p:nvPr/>
        </p:nvSpPr>
        <p:spPr bwMode="auto">
          <a:xfrm>
            <a:off x="251520" y="4365104"/>
            <a:ext cx="2364879" cy="1420714"/>
          </a:xfrm>
          <a:prstGeom prst="cloudCallout">
            <a:avLst>
              <a:gd name="adj1" fmla="val -4056"/>
              <a:gd name="adj2" fmla="val 3264"/>
            </a:avLst>
          </a:prstGeom>
          <a:solidFill>
            <a:schemeClr val="accent1"/>
          </a:solidFill>
          <a:ln w="9525">
            <a:solidFill>
              <a:schemeClr val="tx2">
                <a:lumMod val="50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AutoShape 5"/>
          <p:cNvSpPr>
            <a:spLocks noChangeArrowheads="1"/>
          </p:cNvSpPr>
          <p:nvPr/>
        </p:nvSpPr>
        <p:spPr bwMode="auto">
          <a:xfrm>
            <a:off x="3203848" y="1988840"/>
            <a:ext cx="2304256" cy="1492722"/>
          </a:xfrm>
          <a:prstGeom prst="cloudCallout">
            <a:avLst>
              <a:gd name="adj1" fmla="val -4056"/>
              <a:gd name="adj2" fmla="val 3264"/>
            </a:avLst>
          </a:prstGeom>
          <a:solidFill>
            <a:schemeClr val="accent1"/>
          </a:solidFill>
          <a:ln w="9525">
            <a:solidFill>
              <a:schemeClr val="tx2">
                <a:lumMod val="50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одержимое 19"/>
          <p:cNvSpPr>
            <a:spLocks noGrp="1"/>
          </p:cNvSpPr>
          <p:nvPr>
            <p:ph idx="1"/>
          </p:nvPr>
        </p:nvSpPr>
        <p:spPr>
          <a:xfrm>
            <a:off x="3995936" y="2996952"/>
            <a:ext cx="1008112" cy="64807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3255" name="AutoShape 7"/>
          <p:cNvSpPr>
            <a:spLocks noChangeArrowheads="1"/>
          </p:cNvSpPr>
          <p:nvPr/>
        </p:nvSpPr>
        <p:spPr bwMode="auto">
          <a:xfrm>
            <a:off x="2267744" y="692696"/>
            <a:ext cx="3888433" cy="1224136"/>
          </a:xfrm>
          <a:prstGeom prst="cloudCallout">
            <a:avLst>
              <a:gd name="adj1" fmla="val 3979"/>
              <a:gd name="adj2" fmla="val 67504"/>
            </a:avLst>
          </a:prstGeom>
          <a:solidFill>
            <a:schemeClr val="accent1"/>
          </a:solidFill>
          <a:ln w="9525">
            <a:solidFill>
              <a:schemeClr val="tx2">
                <a:lumMod val="50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СВЕТИТЬ ВСЕГДА, СВЕТИТЬ ВЕЗДЕ,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БЫТЬ ВПЕРЕДИ И ТОЧКА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!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325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3501008"/>
            <a:ext cx="4207161" cy="885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 descr="D:\фарида Бийм\фото\IMG_20181228_1139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5805264"/>
            <a:ext cx="1005575" cy="134076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123" name="Picture 3" descr="D:\фарида Бийм\фото\IMG_20181228_1144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4365104"/>
            <a:ext cx="864096" cy="11521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D:\фарида Бийм\фото\IMG_20181228_1146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1600" y="5661248"/>
            <a:ext cx="1275606" cy="17008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5" name="Picture 5" descr="D:\фарида Бийм\фото\IMG_20190112_105109_BURST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07904" y="5085184"/>
            <a:ext cx="1595669" cy="11967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6" name="Picture 6" descr="D:\фарида Бийм\фото\IMG_20190119_10142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60232" y="4365104"/>
            <a:ext cx="1475656" cy="11067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7" name="Picture 7" descr="C:\Users\Пользователь\Downloads\IMG_20181230_14122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91880" y="1916832"/>
            <a:ext cx="1872208" cy="140415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Admin\Рабочий стол\ПРЕЗЕНТАЦИИ403\platinumwall.ru_2010102214540077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857619" y="2643182"/>
            <a:ext cx="22145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http://klass4bshkola9.narod.ru/images/mcj0432443000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42875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131840" y="2348880"/>
            <a:ext cx="2448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Заместитель командира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Арунова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Аварбийке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00166" y="1214422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500166" y="12144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4" name="Рисунок 13" descr="http://klass4bshkola9.narod.ru/images/p3__1__mcj04280910000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4509120"/>
            <a:ext cx="1238250" cy="1171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2195736" y="5877272"/>
            <a:ext cx="2160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Санитар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Бесленеев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Алим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 descr="http://klass4bshkola9.narod.ru/images/p3__1__mcj04324690000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3429000"/>
            <a:ext cx="1333500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4139952" y="5085184"/>
            <a:ext cx="2503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Физорг: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Шандиев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Нурлан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Рисунок 17" descr="http://klass4bshkola9.narod.ru/images/p3__1__mcj04281130000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80312" y="4221088"/>
            <a:ext cx="123825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6858016" y="5643578"/>
            <a:ext cx="2143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Библиотекарь: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Арунова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Рисунок 19" descr="http://klass4bshkola9.narod.ru/images/p3__1__mcj04257380000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6296" y="620688"/>
            <a:ext cx="1238250" cy="1123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TextBox 20"/>
          <p:cNvSpPr txBox="1"/>
          <p:nvPr/>
        </p:nvSpPr>
        <p:spPr>
          <a:xfrm>
            <a:off x="6588224" y="1844824"/>
            <a:ext cx="21368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Цветоводы: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Алхасов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Абдулмежитова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86051" y="0"/>
            <a:ext cx="4214842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Актив нашего класса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9512" y="4653136"/>
            <a:ext cx="23922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Главные дежурные: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Копиев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Бекмурзаева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Рисунок 26" descr="http://klass4bshkola9.narod.ru/images/p3__1__mcj042812700001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1560" y="3284984"/>
            <a:ext cx="1008112" cy="1152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9" descr="http://klass4bshkola9.narod.ru/images/p3__1__mcj042446600001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3928" y="1268760"/>
            <a:ext cx="1224136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Прямоугольник 30"/>
          <p:cNvSpPr/>
          <p:nvPr/>
        </p:nvSpPr>
        <p:spPr>
          <a:xfrm>
            <a:off x="323529" y="1988840"/>
            <a:ext cx="172819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Командир класса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Тенизбаева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Медина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1062</TotalTime>
  <Words>592</Words>
  <Application>Microsoft Office PowerPoint</Application>
  <PresentationFormat>Экран (4:3)</PresentationFormat>
  <Paragraphs>103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Пользователь</cp:lastModifiedBy>
  <cp:revision>116</cp:revision>
  <dcterms:modified xsi:type="dcterms:W3CDTF">2019-09-10T13:40:59Z</dcterms:modified>
</cp:coreProperties>
</file>